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81" r:id="rId5"/>
    <p:sldId id="284" r:id="rId6"/>
    <p:sldId id="280" r:id="rId7"/>
    <p:sldId id="278" r:id="rId8"/>
    <p:sldId id="293" r:id="rId9"/>
    <p:sldId id="294" r:id="rId10"/>
    <p:sldId id="295" r:id="rId11"/>
    <p:sldId id="296" r:id="rId12"/>
    <p:sldId id="310" r:id="rId13"/>
    <p:sldId id="300" r:id="rId14"/>
    <p:sldId id="273" r:id="rId15"/>
    <p:sldId id="265" r:id="rId16"/>
    <p:sldId id="277" r:id="rId17"/>
    <p:sldId id="268" r:id="rId18"/>
    <p:sldId id="302" r:id="rId19"/>
    <p:sldId id="292" r:id="rId20"/>
    <p:sldId id="298" r:id="rId21"/>
    <p:sldId id="303" r:id="rId22"/>
    <p:sldId id="304" r:id="rId23"/>
    <p:sldId id="306" r:id="rId24"/>
    <p:sldId id="305" r:id="rId25"/>
    <p:sldId id="307" r:id="rId26"/>
    <p:sldId id="308" r:id="rId27"/>
    <p:sldId id="309" r:id="rId28"/>
    <p:sldId id="299" r:id="rId29"/>
    <p:sldId id="312" r:id="rId30"/>
    <p:sldId id="311" r:id="rId31"/>
    <p:sldId id="266" r:id="rId32"/>
    <p:sldId id="261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4" autoAdjust="0"/>
    <p:restoredTop sz="94849" autoAdjust="0"/>
  </p:normalViewPr>
  <p:slideViewPr>
    <p:cSldViewPr snapToGrid="0">
      <p:cViewPr varScale="1">
        <p:scale>
          <a:sx n="135" d="100"/>
          <a:sy n="135" d="100"/>
        </p:scale>
        <p:origin x="192" y="99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26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39E15-99F7-2917-F0FF-704C5956E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5FFB1C-5A3F-1020-3A79-4A1396FE2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BE729-21C9-5674-A71C-F018AD600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7D790-AEF3-0C47-F8D9-AD7A13D9F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2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AEF0A-99D5-AF90-D1E2-0C3C9D5D4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762C3-2DAF-F321-A32C-093CD25F9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87614B-6D49-A0C2-B07D-ACDABCE3F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D4092-7A96-FD77-618D-32773FC4E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39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0D8A2-602F-E8EB-29E9-7A99D32CE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5D1D4-D032-B192-8926-0F721E91E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E16DF-DE6C-A2B3-5F2D-8DE119CE8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8B7A-4BFF-D59C-B2E6-93D05A02C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82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D1CF4-B06C-25EB-6F9E-E2F153639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B0959-AAF4-77C7-303D-10902A272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58FCC-C2E1-E464-B982-38F100266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4CA37-F5D4-23E7-565B-44B7B0846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42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F011B-296E-CF22-A2BB-46834E3B5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0E081-72B6-AA64-3106-D8DAB7A55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3EB4FB-2970-8E24-5DEB-C7E131332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9E798-F3C0-C586-2C44-3E4717207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8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E7EB-3F3C-99C8-E59D-ADB89F43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3E2C2-5A15-CCF4-E544-05D6046D5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93A0B-E9AF-E6A7-B945-D895EA49C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E69CB-6822-8393-1BA6-6B0EEB834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58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906D5-2A20-17BC-7F84-70AB8879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072BE7-7045-DC3A-8391-F06DCA6DF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D0F58-59A4-BBBA-CFF9-FDCC80374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98C47-A5DB-F791-D68F-88C441BA4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75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F078C-448E-449D-7EF9-8646BD7BB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9013F-D960-248A-4C97-363BA1DD4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E7AA-5310-8A15-D817-F61D832FD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A6C4-7D35-FB6D-D953-75CC8BCD5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1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B3650-C8B7-B233-BC5D-5549D8151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B8F085-81FB-A778-8A68-90D793220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AD3BB-F0E7-4EBD-A3BB-B836F49AD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49C8A-CAF1-0A7C-8FAC-A29A181DB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6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55F47-D58B-5D32-D883-CC08A3CC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7FAF7-4FB5-6232-D5CA-739B18858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27B861-7787-E8F9-743C-777DD774F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0C613-2F19-508E-8A31-A76DD1F66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38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9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BF0A-223E-E33C-6554-C9A064B1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4E020E-3283-A784-D80D-A7343EC98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9AB462-88B7-2B87-833B-005559DE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3448A-98D4-E15B-1CBA-E5FB0D1490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1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6E7E2-E928-E547-E514-AA7CF0181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CBA48-2AB5-1018-0540-9C094C669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CF631-3DE9-388A-6897-B16E73235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F6ADD-FE4D-0E01-26AF-41FE6CB45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2655-48F0-A544-BD45-1A22D63B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5D707-7930-B323-11E0-FC21ED9A1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7F808-6021-BA3E-49CE-FF52E1A0C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ABAF0-F709-C25A-7E66-6BB42A178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43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DAC4D-D781-B684-9B77-CF8AB132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EDA5D4-2A54-EC23-644B-F84309D46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98F35-D1F5-21A5-1AE5-2AF3DB5C7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CF90-0F7A-4C22-4257-77A7D8E8A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3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83931-DC4D-E375-82F9-8B08F4BB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45094-96E8-4117-55CD-22568C269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E6123-6D5E-4525-56C1-FE8D45BC4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7FBA8-6EBB-BBF6-48ED-687E3772C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C09A-E11A-D250-AF5C-2FE055B96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46BA6-3728-06A6-2C5D-C588DC262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75572-BB9C-E99E-3655-1C92BD41A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09E78-A43A-8E86-8ACF-C12C706B4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Data project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1E672-F5D0-541C-357D-AA664052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AAD8-2415-B65D-6151-0B476050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Final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C4940-9020-A871-6A91-1B23DBEDDC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14</a:t>
            </a:r>
            <a:r>
              <a:rPr lang="en-US" dirty="0"/>
              <a:t> Features</a:t>
            </a:r>
          </a:p>
          <a:p>
            <a:pPr lvl="1"/>
            <a:r>
              <a:rPr lang="en-US" dirty="0"/>
              <a:t>2000 – 2019 Time Frame</a:t>
            </a:r>
          </a:p>
          <a:p>
            <a:pPr lvl="1"/>
            <a:r>
              <a:rPr lang="en-US" dirty="0"/>
              <a:t>4,020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7D112F-6172-DEEE-D24F-7A10CDAE3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527A9487-0F9B-6A92-F356-A2275D5466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992863"/>
              </p:ext>
            </p:extLst>
          </p:nvPr>
        </p:nvGraphicFramePr>
        <p:xfrm>
          <a:off x="5288437" y="1691639"/>
          <a:ext cx="6065364" cy="369106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51634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51634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3339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992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144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Neonatal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Infant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1635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Under 5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Malaria Incidences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Tobacco Age 15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14455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Suicide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Births Attended by Skilled Personnel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Medical Doctors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8559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Dentists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Pharmacists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230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2D4F09F-C56F-334F-11D2-1AD3AEB98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303962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5975" y="5437981"/>
            <a:ext cx="9144000" cy="228600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35935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  <p:pic>
        <p:nvPicPr>
          <p:cNvPr id="9" name="Picture 8" descr="A graph of the number of countries/regions with the number of infant mortality rate&#10;&#10;AI-generated content may be incorrect.">
            <a:extLst>
              <a:ext uri="{FF2B5EF4-FFF2-40B4-BE49-F238E27FC236}">
                <a16:creationId xmlns:a16="http://schemas.microsoft.com/office/drawing/2014/main" id="{9EE3651F-24F8-74D7-713A-A44C76AC0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9" y="2242222"/>
            <a:ext cx="6172200" cy="38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Feature Correlation Analysis</a:t>
            </a: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1324EA23-B14C-E6C9-FEDF-EE3247C5E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>
            <a:fillRect/>
          </a:stretch>
        </p:blipFill>
        <p:spPr>
          <a:xfrm>
            <a:off x="838200" y="1629057"/>
            <a:ext cx="5134386" cy="4274368"/>
          </a:xfrm>
          <a:prstGeom prst="rect">
            <a:avLst/>
          </a:prstGeom>
          <a:noFill/>
        </p:spPr>
      </p:pic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147858A3-DCA8-1DBC-A9F2-E6457DBB0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>
            <a:fillRect/>
          </a:stretch>
        </p:blipFill>
        <p:spPr>
          <a:xfrm>
            <a:off x="6219464" y="1629057"/>
            <a:ext cx="5134386" cy="4274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5EA7A-362C-073A-FEB8-6B3ADFD2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E982-4ED8-1840-993E-42CC852CC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sz="4400" dirty="0"/>
              <a:t>Regression and classification models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C85278E-BEA5-567C-3908-F3B43DF81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Attempting to answer the question</a:t>
            </a:r>
          </a:p>
        </p:txBody>
      </p:sp>
    </p:spTree>
    <p:extLst>
      <p:ext uri="{BB962C8B-B14F-4D97-AF65-F5344CB8AC3E}">
        <p14:creationId xmlns:p14="http://schemas.microsoft.com/office/powerpoint/2010/main" val="323768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Infant Mortality Rate Regression Models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7943097"/>
              </p:ext>
            </p:extLst>
          </p:nvPr>
        </p:nvGraphicFramePr>
        <p:xfrm>
          <a:off x="1981200" y="1806542"/>
          <a:ext cx="82296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Tuned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GLMNet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EB29-86B6-D978-6AE3-0764558F9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5F76-A855-FF6C-D1A0-952A6686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Regression models Metrics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F6CA2-6820-A3BE-4817-D143886F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23C8D2D-9B1F-F83E-8712-331D87EF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6249"/>
            <a:ext cx="7772400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7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BD384-D356-7283-414E-BF1668B57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902BE-70BF-3883-F004-EBB5D3A6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Linear Regression model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235E-7404-5C0D-5BB8-F16B8BC5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33361CF8-5F61-9D2A-1EBD-79E5A970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81" y="1164941"/>
            <a:ext cx="8565037" cy="51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2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4E99-F7F9-ABFF-A53D-7A3907482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3AF9-3673-9307-3ED1-0E98F878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 Tuberculosis Classification Models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4A8FB6F4-0249-1599-3CFD-94F987C8FC1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027188045"/>
              </p:ext>
            </p:extLst>
          </p:nvPr>
        </p:nvGraphicFramePr>
        <p:xfrm>
          <a:off x="1981200" y="1806542"/>
          <a:ext cx="8229600" cy="32668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Tuned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GLMNet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098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Client inquiry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Model training and assessment</a:t>
            </a:r>
          </a:p>
          <a:p>
            <a:r>
              <a:rPr lang="en-US" dirty="0"/>
              <a:t>Feature / outcome analysis</a:t>
            </a:r>
          </a:p>
          <a:p>
            <a:r>
              <a:rPr lang="en-US" dirty="0"/>
              <a:t>Results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42C6B-CCA4-3C1F-1AD1-54EC1CD3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424B-4DF9-CD1B-8BCC-74EC5ACA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Parameter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04FD9-53D0-1FFF-4102-7D232F8AE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C294F6C-6ECF-D29F-2669-B5F3A238B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" y="1909593"/>
            <a:ext cx="5680958" cy="3505962"/>
          </a:xfrm>
          <a:prstGeom prst="rect">
            <a:avLst/>
          </a:prstGeom>
        </p:spPr>
      </p:pic>
      <p:pic>
        <p:nvPicPr>
          <p:cNvPr id="8" name="Picture 7" descr="A graph of a graph showing a number of accuracy&#10;&#10;AI-generated content may be incorrect.">
            <a:extLst>
              <a:ext uri="{FF2B5EF4-FFF2-40B4-BE49-F238E27FC236}">
                <a16:creationId xmlns:a16="http://schemas.microsoft.com/office/drawing/2014/main" id="{AA357736-FAD8-C2CE-8C33-1B02A4556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9593"/>
            <a:ext cx="5680958" cy="35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28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37A0-2E42-EA0F-8AF8-52C8AC45D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2270-E0F8-C93C-4103-5242E738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Metrics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D51DA-C046-4CDF-A55E-6ACCEAE08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A935A88-CF5B-CB5A-08FA-6C81D45E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81" y="1279687"/>
            <a:ext cx="7988438" cy="49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05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3004D6-D2C6-1B46-B13B-0AD8F8D2D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3FE3-E115-3DFD-55C2-08A17F16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Confusion Matrices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EC2368-C44D-EFAF-3FEA-B87580BB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graph with squares and numbers&#10;&#10;AI-generated content may be incorrect.">
            <a:extLst>
              <a:ext uri="{FF2B5EF4-FFF2-40B4-BE49-F238E27FC236}">
                <a16:creationId xmlns:a16="http://schemas.microsoft.com/office/drawing/2014/main" id="{618194E5-2D67-85D5-E5DF-5624B16E4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" y="1649294"/>
            <a:ext cx="4418792" cy="2727026"/>
          </a:xfrm>
          <a:prstGeom prst="rect">
            <a:avLst/>
          </a:prstGeom>
        </p:spPr>
      </p:pic>
      <p:pic>
        <p:nvPicPr>
          <p:cNvPr id="8" name="Picture 7" descr="A graph with a number of squares&#10;&#10;AI-generated content may be incorrect.">
            <a:extLst>
              <a:ext uri="{FF2B5EF4-FFF2-40B4-BE49-F238E27FC236}">
                <a16:creationId xmlns:a16="http://schemas.microsoft.com/office/drawing/2014/main" id="{F06452B8-790F-B21C-4901-050F0065A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18" y="3539303"/>
            <a:ext cx="4418792" cy="2727026"/>
          </a:xfrm>
          <a:prstGeom prst="rect">
            <a:avLst/>
          </a:prstGeom>
        </p:spPr>
      </p:pic>
      <p:pic>
        <p:nvPicPr>
          <p:cNvPr id="10" name="Picture 9" descr="A graph with squares and numbers&#10;&#10;AI-generated content may be incorrect.">
            <a:extLst>
              <a:ext uri="{FF2B5EF4-FFF2-40B4-BE49-F238E27FC236}">
                <a16:creationId xmlns:a16="http://schemas.microsoft.com/office/drawing/2014/main" id="{1040611C-73CC-63A9-1810-C817AFD42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611" y="1270775"/>
            <a:ext cx="4418793" cy="2727026"/>
          </a:xfrm>
          <a:prstGeom prst="rect">
            <a:avLst/>
          </a:prstGeom>
        </p:spPr>
      </p:pic>
      <p:pic>
        <p:nvPicPr>
          <p:cNvPr id="12" name="Picture 11" descr="A graph with a number in the middle&#10;&#10;AI-generated content may be incorrect.">
            <a:extLst>
              <a:ext uri="{FF2B5EF4-FFF2-40B4-BE49-F238E27FC236}">
                <a16:creationId xmlns:a16="http://schemas.microsoft.com/office/drawing/2014/main" id="{DBB045EC-F8A4-FF46-5012-8F6218097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26" y="3429000"/>
            <a:ext cx="4418792" cy="27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94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A0682-98CF-35B4-5E15-E6687E37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3D95-62B7-805E-911D-B0EF98FA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ROC Curves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1B9081-8FCB-216D-8EC9-989F0F56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2BA21438-D65B-9DDF-E2C7-96028DB5B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56" r="16156"/>
          <a:stretch>
            <a:fillRect/>
          </a:stretch>
        </p:blipFill>
        <p:spPr>
          <a:xfrm>
            <a:off x="7161335" y="1438810"/>
            <a:ext cx="4502107" cy="2778443"/>
          </a:xfrm>
          <a:prstGeom prst="rect">
            <a:avLst/>
          </a:prstGeom>
        </p:spPr>
      </p:pic>
      <p:pic>
        <p:nvPicPr>
          <p:cNvPr id="13" name="Picture 12" descr="A graph of a function&#10;&#10;AI-generated content may be incorrect.">
            <a:extLst>
              <a:ext uri="{FF2B5EF4-FFF2-40B4-BE49-F238E27FC236}">
                <a16:creationId xmlns:a16="http://schemas.microsoft.com/office/drawing/2014/main" id="{FCAA6613-624A-A6F9-CA9C-5B5D53A354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11" t="1" r="20336" b="234"/>
          <a:stretch>
            <a:fillRect/>
          </a:stretch>
        </p:blipFill>
        <p:spPr>
          <a:xfrm>
            <a:off x="4608979" y="3323416"/>
            <a:ext cx="4067109" cy="2617063"/>
          </a:xfrm>
          <a:prstGeom prst="rect">
            <a:avLst/>
          </a:prstGeom>
        </p:spPr>
      </p:pic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8826C516-2563-1B0F-015E-6AF5DC1D4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r="13102"/>
          <a:stretch>
            <a:fillRect/>
          </a:stretch>
        </p:blipFill>
        <p:spPr>
          <a:xfrm>
            <a:off x="2532000" y="1219358"/>
            <a:ext cx="3564000" cy="2558992"/>
          </a:xfrm>
          <a:prstGeom prst="rect">
            <a:avLst/>
          </a:prstGeom>
        </p:spPr>
      </p:pic>
      <p:pic>
        <p:nvPicPr>
          <p:cNvPr id="15" name="Picture 14" descr="A graph of a curve&#10;&#10;AI-generated content may be incorrect.">
            <a:extLst>
              <a:ext uri="{FF2B5EF4-FFF2-40B4-BE49-F238E27FC236}">
                <a16:creationId xmlns:a16="http://schemas.microsoft.com/office/drawing/2014/main" id="{07B28ADB-8012-1957-49BB-8A4040426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6" r="10346"/>
          <a:stretch>
            <a:fillRect/>
          </a:stretch>
        </p:blipFill>
        <p:spPr>
          <a:xfrm>
            <a:off x="-384436" y="3563229"/>
            <a:ext cx="4146515" cy="25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2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737A-B4BF-368C-9A35-52DF83491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C0CC-6544-A5AF-2C68-446FBD1FE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214336"/>
            <a:ext cx="5066251" cy="1383567"/>
          </a:xfrm>
          <a:noFill/>
        </p:spPr>
        <p:txBody>
          <a:bodyPr>
            <a:noAutofit/>
          </a:bodyPr>
          <a:lstStyle/>
          <a:p>
            <a:r>
              <a:rPr lang="en-US" dirty="0"/>
              <a:t>Answering the burning </a:t>
            </a:r>
            <a:r>
              <a:rPr lang="en-US" b="1" dirty="0"/>
              <a:t>Question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8444E92A-0E28-5ABC-721B-6E95B6826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5AB8EDDD-BD47-3868-EE97-E807BE649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Back to the </a:t>
            </a:r>
            <a:r>
              <a:rPr lang="en-US" b="1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114967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A2B6D-876E-183E-BFC9-E9C56432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E4F9-9207-A5DB-D7DA-ECF39BCD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C325E2-54B7-D87F-462C-BD75E5AD3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A graph showing the amount of water in different areas&#10;&#10;AI-generated content may be incorrect.">
            <a:extLst>
              <a:ext uri="{FF2B5EF4-FFF2-40B4-BE49-F238E27FC236}">
                <a16:creationId xmlns:a16="http://schemas.microsoft.com/office/drawing/2014/main" id="{E66DC8B9-1DC9-78C3-BA01-B9FFABB96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35" y="1458799"/>
            <a:ext cx="7427428" cy="4583784"/>
          </a:xfrm>
          <a:prstGeom prst="rect">
            <a:avLst/>
          </a:prstGeom>
        </p:spPr>
      </p:pic>
      <p:pic>
        <p:nvPicPr>
          <p:cNvPr id="12" name="Picture 11" descr="A graph showing a number of different types of health care&#10;&#10;AI-generated content may be incorrect.">
            <a:extLst>
              <a:ext uri="{FF2B5EF4-FFF2-40B4-BE49-F238E27FC236}">
                <a16:creationId xmlns:a16="http://schemas.microsoft.com/office/drawing/2014/main" id="{8BC1D7E0-15FB-6A2A-6221-B1026BF57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82" y="1458799"/>
            <a:ext cx="7772400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97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13269 0.0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93 -0.02338 L 0.22357 -0.027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-2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2CC7A-B310-C8CE-2E14-C6CE8A641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61C21D-E815-D10C-8BDD-476E8968A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GB" dirty="0"/>
              <a:t>Equation for our Conclusion</a:t>
            </a: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DE9BEDDB-A7E3-9F91-4F7B-93E291146B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576" r="14268"/>
          <a:stretch>
            <a:fillRect/>
          </a:stretch>
        </p:blipFill>
        <p:spPr>
          <a:xfrm>
            <a:off x="-28882" y="10"/>
            <a:ext cx="6115050" cy="6857990"/>
          </a:xfr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7CCCD-0BFD-2156-7AB8-FCD1FF079F52}"/>
                  </a:ext>
                </a:extLst>
              </p:cNvPr>
              <p:cNvSpPr txBox="1"/>
              <p:nvPr/>
            </p:nvSpPr>
            <p:spPr>
              <a:xfrm>
                <a:off x="5891753" y="3182394"/>
                <a:ext cx="5627802" cy="823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00" dirty="0"/>
                  <a:t> </a:t>
                </a:r>
                <a:r>
                  <a:rPr lang="en-GB" sz="2800" i="1" dirty="0"/>
                  <a:t>RiskScore</a:t>
                </a:r>
                <a:r>
                  <a:rPr lang="en-GB" sz="2800" i="1" baseline="-25000" dirty="0"/>
                  <a:t>i</a:t>
                </a:r>
                <a:r>
                  <a:rPr lang="en-GB" sz="28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𝑇𝐵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𝐼𝑀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GB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7CCCD-0BFD-2156-7AB8-FCD1FF079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3182394"/>
                <a:ext cx="5627802" cy="823110"/>
              </a:xfrm>
              <a:prstGeom prst="rect">
                <a:avLst/>
              </a:prstGeom>
              <a:blipFill>
                <a:blip r:embed="rId4"/>
                <a:stretch>
                  <a:fillRect l="-2247" t="-57576" b="-10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583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D03E07-7B95-5D33-06BA-F437EDF9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GB" dirty="0"/>
              <a:t>Equation for our Conclusion</a:t>
            </a: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9542908A-3569-09FB-A656-3B11250DE5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576" r="14268"/>
          <a:stretch>
            <a:fillRect/>
          </a:stretch>
        </p:blipFill>
        <p:spPr>
          <a:xfrm>
            <a:off x="-28882" y="10"/>
            <a:ext cx="6115050" cy="6857990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F5744-7DA8-5BD4-0E9E-129E63E6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anchor="t">
            <a:normAutofit/>
          </a:bodyPr>
          <a:lstStyle/>
          <a:p>
            <a:r>
              <a:rPr lang="en-GB" dirty="0"/>
              <a:t>scaled mean of the feature importance between tuberculosis and infant mortality multiplied by the scaled sample values</a:t>
            </a:r>
          </a:p>
        </p:txBody>
      </p:sp>
    </p:spTree>
    <p:extLst>
      <p:ext uri="{BB962C8B-B14F-4D97-AF65-F5344CB8AC3E}">
        <p14:creationId xmlns:p14="http://schemas.microsoft.com/office/powerpoint/2010/main" val="2865212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green bar graph with white text&#10;&#10;AI-generated content may be incorrect.">
            <a:extLst>
              <a:ext uri="{FF2B5EF4-FFF2-40B4-BE49-F238E27FC236}">
                <a16:creationId xmlns:a16="http://schemas.microsoft.com/office/drawing/2014/main" id="{545DD27A-CF31-A7F4-EF88-18CE01CD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6" y="1968652"/>
            <a:ext cx="5486204" cy="3385772"/>
          </a:xfrm>
          <a:prstGeom prst="rect">
            <a:avLst/>
          </a:prstGeom>
        </p:spPr>
      </p:pic>
      <p:pic>
        <p:nvPicPr>
          <p:cNvPr id="13" name="Picture 12" descr="A graph of different countries/regions&#10;&#10;AI-generated content may be incorrect.">
            <a:extLst>
              <a:ext uri="{FF2B5EF4-FFF2-40B4-BE49-F238E27FC236}">
                <a16:creationId xmlns:a16="http://schemas.microsoft.com/office/drawing/2014/main" id="{01634F51-129B-2D6F-BC80-BC36603C3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04" y="1968652"/>
            <a:ext cx="5486205" cy="33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Resolving the problem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After our thorough analysis of the dataset, the most optimal countries for families to relocate to are</a:t>
            </a:r>
          </a:p>
          <a:p>
            <a:pPr lvl="4"/>
            <a:r>
              <a:rPr lang="en-US" dirty="0"/>
              <a:t>Monaco, Finland, Germany</a:t>
            </a:r>
          </a:p>
          <a:p>
            <a:pPr lvl="4"/>
            <a:r>
              <a:rPr lang="en-US" dirty="0"/>
              <a:t>While the Worst Countries are:</a:t>
            </a:r>
          </a:p>
          <a:p>
            <a:pPr lvl="4"/>
            <a:r>
              <a:rPr lang="en-US" dirty="0"/>
              <a:t>Madagascar, Papua New Guinea, Eritrea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Client Question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E634897-9486-B0AE-07BB-A699A251A879}"/>
              </a:ext>
            </a:extLst>
          </p:cNvPr>
          <p:cNvSpPr txBox="1">
            <a:spLocks/>
          </p:cNvSpPr>
          <p:nvPr/>
        </p:nvSpPr>
        <p:spPr>
          <a:xfrm>
            <a:off x="190150" y="2286000"/>
            <a:ext cx="11811699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which countries would a company relocating with a family face the lowest health risks? 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William Ambrosetti</a:t>
            </a:r>
          </a:p>
          <a:p>
            <a:r>
              <a:rPr lang="en-US" dirty="0"/>
              <a:t>Alexandra Biddiscombe</a:t>
            </a:r>
          </a:p>
          <a:p>
            <a:r>
              <a:rPr lang="en-US" dirty="0"/>
              <a:t>Youssef Sedra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214336"/>
            <a:ext cx="5066251" cy="1383567"/>
          </a:xfrm>
          <a:noFill/>
        </p:spPr>
        <p:txBody>
          <a:bodyPr>
            <a:noAutofit/>
          </a:bodyPr>
          <a:lstStyle/>
          <a:p>
            <a:r>
              <a:rPr lang="en-US" dirty="0"/>
              <a:t>Kaggle</a:t>
            </a:r>
            <a:r>
              <a:rPr lang="en-GB" b="1" dirty="0"/>
              <a:t> World Health Statistics 2020</a:t>
            </a:r>
            <a:endParaRPr lang="en-US" dirty="0"/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Supporting the </a:t>
            </a:r>
            <a:r>
              <a:rPr lang="en-US" b="1" dirty="0"/>
              <a:t>client</a:t>
            </a:r>
            <a:r>
              <a:rPr lang="en-US" dirty="0"/>
              <a:t> </a:t>
            </a:r>
            <a:r>
              <a:rPr lang="en-US" b="1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E977C-2650-9DD0-A250-94E0CAD5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BC10-6B9E-D621-AE5D-8A31B27D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Initial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D4AAC-F914-DB59-249D-3881F772EB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dirty="0"/>
              <a:t>39 Features</a:t>
            </a:r>
          </a:p>
          <a:p>
            <a:pPr lvl="1"/>
            <a:r>
              <a:rPr lang="en-US" dirty="0"/>
              <a:t>1962 – 2019 Time Frame</a:t>
            </a:r>
          </a:p>
          <a:p>
            <a:pPr lvl="1"/>
            <a:r>
              <a:rPr lang="en-US" dirty="0"/>
              <a:t>12,609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0E694-DAE1-104C-F3E0-47EB70150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4" name="Table Placeholder 2">
            <a:extLst>
              <a:ext uri="{FF2B5EF4-FFF2-40B4-BE49-F238E27FC236}">
                <a16:creationId xmlns:a16="http://schemas.microsoft.com/office/drawing/2014/main" id="{B883D6FD-195C-8C8E-8057-33F9BEBB4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874056"/>
              </p:ext>
            </p:extLst>
          </p:nvPr>
        </p:nvGraphicFramePr>
        <p:xfrm>
          <a:off x="5141580" y="1359039"/>
          <a:ext cx="6212226" cy="477929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03537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2557583943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6196109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Neonatal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Infant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life expectancy (HALE) at birth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Poisoning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Under 5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Malaria Incidences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HIV Infection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Hepatitis B Surface Antigen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Eliminate Violence Against Women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Suicide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Poison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Estimated Road Traffic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Medical Doctors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intervention Against NTD's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Basic Sanitization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Dentists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Pharmacists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Births Attended by Skilled Personnel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30-70 cancer ChdEtc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Safely Sanitization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Tobacco Age 15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Crude Suicide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Fuel And Tech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Alcohol Substance Abuse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Reproductive Age Women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Road Traffic Deaths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Adolescent Birthrate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UHC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878804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Data Availability UHC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Population10% 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population25%SDG3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Unsafe Wash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09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74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E7E38-5AC0-7D44-9CE1-C4A349DC2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B117-7DBD-1E06-654A-C0B21427B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dataset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69B07-440A-DB90-098F-AD655C0D86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4223995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that were irrelevant to our approach with too many null values, therefore a quick scan of the following occurred:</a:t>
            </a:r>
          </a:p>
          <a:p>
            <a:pPr lvl="1"/>
            <a:r>
              <a:rPr lang="en-US" dirty="0"/>
              <a:t>What timeframe did the null values exist</a:t>
            </a:r>
          </a:p>
          <a:p>
            <a:pPr lvl="1"/>
            <a:r>
              <a:rPr lang="en-US" dirty="0"/>
              <a:t>What features had the highest number of null 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9D0CF-AA78-5FAE-24F1-A6D63E84C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A graph showing the value of a period&#10;&#10;AI-generated content may be incorrect.">
            <a:extLst>
              <a:ext uri="{FF2B5EF4-FFF2-40B4-BE49-F238E27FC236}">
                <a16:creationId xmlns:a16="http://schemas.microsoft.com/office/drawing/2014/main" id="{5A74D6F3-E025-8746-B7BA-CFEA97FF6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41" y="1833633"/>
            <a:ext cx="5849132" cy="3609750"/>
          </a:xfrm>
          <a:prstGeom prst="rect">
            <a:avLst/>
          </a:prstGeom>
        </p:spPr>
      </p:pic>
      <p:pic>
        <p:nvPicPr>
          <p:cNvPr id="6" name="Picture 5" descr="A graph with red and white text&#10;&#10;AI-generated content may be incorrect.">
            <a:extLst>
              <a:ext uri="{FF2B5EF4-FFF2-40B4-BE49-F238E27FC236}">
                <a16:creationId xmlns:a16="http://schemas.microsoft.com/office/drawing/2014/main" id="{2041BC6A-BB97-C75F-C2F2-165E8ABF6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41" y="1833633"/>
            <a:ext cx="5849132" cy="36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11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46F58-7D75-CE05-D657-186D8D58C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8F78-3B29-0101-B401-B1A60108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dataset Anomaly Detection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9D82B8-02E6-F456-B995-3800098D0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A graph with a bar chart and a graph with a graph&#10;&#10;AI-generated content may be incorrect.">
            <a:extLst>
              <a:ext uri="{FF2B5EF4-FFF2-40B4-BE49-F238E27FC236}">
                <a16:creationId xmlns:a16="http://schemas.microsoft.com/office/drawing/2014/main" id="{996020D7-F7D8-D856-D6F1-966E917A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02887"/>
            <a:ext cx="7772400" cy="4801076"/>
          </a:xfrm>
          <a:prstGeom prst="rect">
            <a:avLst/>
          </a:prstGeom>
        </p:spPr>
      </p:pic>
      <p:pic>
        <p:nvPicPr>
          <p:cNvPr id="12" name="Picture 11" descr="A graph of a nurse&#10;&#10;AI-generated content may be incorrect.">
            <a:extLst>
              <a:ext uri="{FF2B5EF4-FFF2-40B4-BE49-F238E27FC236}">
                <a16:creationId xmlns:a16="http://schemas.microsoft.com/office/drawing/2014/main" id="{0CBCFE56-5D83-4593-5602-1BCD364B1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6960"/>
            <a:ext cx="5854283" cy="36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1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5339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6717-615C-FDE3-0F7B-5A02D1BD0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08FF-8E66-375E-0567-1E524AC0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Initial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4365-3C00-CA37-9A72-21CB4A67B1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dirty="0"/>
              <a:t>39 Features</a:t>
            </a:r>
          </a:p>
          <a:p>
            <a:pPr lvl="1"/>
            <a:r>
              <a:rPr lang="en-US" dirty="0"/>
              <a:t>1962 – 2019 Time Frame</a:t>
            </a:r>
          </a:p>
          <a:p>
            <a:pPr lvl="1"/>
            <a:r>
              <a:rPr lang="en-US" dirty="0"/>
              <a:t>12,609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24C1E-7BC7-E698-699A-4989905F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E3303C64-934B-DA50-7387-0542CAC5B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72447"/>
              </p:ext>
            </p:extLst>
          </p:nvPr>
        </p:nvGraphicFramePr>
        <p:xfrm>
          <a:off x="5141580" y="1359039"/>
          <a:ext cx="6212226" cy="477929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03537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2557583943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6196109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Neonatal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Infant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life expectancy (HALE) at birth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Poisoning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Under 5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Malaria Incidences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HIV Infection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Hepatitis B Surface Antigen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Eliminate Violence Against Women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Suicide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Poison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Estimated Road Traffic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Medical Doctors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intervention Against NTD's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Basic Sanitization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Dentists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Pharmacists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Births Attended by Skilled Personnel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30-70 cancer ChdEtc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Safely Sanitization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Tobacco Age 15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Crude Suicide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Fuel And Tech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Alcohol Substance Abuse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Reproductive Age Women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Road Traffic Deaths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Adolescent Birthrate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UHC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878804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Data Availability UHC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Population10% 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population25%SDG3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Unsafe Wash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09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146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DE04-D1BE-7479-01BF-AA59C4E8A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3BE-3A31-8E74-A8AE-FB8C7B1B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Secondary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1449-EB51-6048-590B-7D71FA7B4D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20</a:t>
            </a:r>
            <a:r>
              <a:rPr lang="en-US" dirty="0"/>
              <a:t> Features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2000</a:t>
            </a:r>
            <a:r>
              <a:rPr lang="en-US" dirty="0"/>
              <a:t> – 2019 Time Frame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4,020</a:t>
            </a:r>
            <a:r>
              <a:rPr lang="en-US" dirty="0"/>
              <a:t>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1D3F9-3203-5B8C-D9C2-9E9392A51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5D3D24E9-EA3F-266B-FA42-3425A72FD24E}"/>
              </a:ext>
            </a:extLst>
          </p:cNvPr>
          <p:cNvGraphicFramePr>
            <a:graphicFrameLocks/>
          </p:cNvGraphicFramePr>
          <p:nvPr/>
        </p:nvGraphicFramePr>
        <p:xfrm>
          <a:off x="5141580" y="1359039"/>
          <a:ext cx="6212220" cy="465843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55305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65751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44859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55305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Neonatal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Infant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Under 5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Malaria Incidences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HIV Infection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Suicide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Poison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Estimated Road Traffic Death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Medical Doctors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Dentists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Pharmacists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Births Attended by Skilled Personnel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Tobacco Age 15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Clean Fuel and Tech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Least Basic Sanitation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5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985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598</TotalTime>
  <Words>785</Words>
  <Application>Microsoft Macintosh PowerPoint</Application>
  <PresentationFormat>Widescreen</PresentationFormat>
  <Paragraphs>248</Paragraphs>
  <Slides>30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Cambria Math</vt:lpstr>
      <vt:lpstr>Wingdings</vt:lpstr>
      <vt:lpstr>Custom</vt:lpstr>
      <vt:lpstr>Data project</vt:lpstr>
      <vt:lpstr>AGENDA</vt:lpstr>
      <vt:lpstr>Client Question</vt:lpstr>
      <vt:lpstr>Kaggle World Health Statistics 2020</vt:lpstr>
      <vt:lpstr>Initial dataset exploration </vt:lpstr>
      <vt:lpstr>dataset Cleaning </vt:lpstr>
      <vt:lpstr>dataset Anomaly Detection </vt:lpstr>
      <vt:lpstr>Initial dataset exploration </vt:lpstr>
      <vt:lpstr>Secondary dataset exploration </vt:lpstr>
      <vt:lpstr>Final dataset exploration </vt:lpstr>
      <vt:lpstr>Exploratory Data Analysis</vt:lpstr>
      <vt:lpstr>Exploratory Data analysis</vt:lpstr>
      <vt:lpstr>Exploratory data analysis</vt:lpstr>
      <vt:lpstr>Feature Correlation Analysis</vt:lpstr>
      <vt:lpstr>Regression and classification models</vt:lpstr>
      <vt:lpstr>Infant Mortality Rate Regression Models</vt:lpstr>
      <vt:lpstr>Regression models Metrics</vt:lpstr>
      <vt:lpstr>Linear Regression model Check</vt:lpstr>
      <vt:lpstr> Tuberculosis Classification Models</vt:lpstr>
      <vt:lpstr>Classification models Parameter Tuning</vt:lpstr>
      <vt:lpstr>Classification models Metrics</vt:lpstr>
      <vt:lpstr>Classification models Confusion Matrices</vt:lpstr>
      <vt:lpstr>Classification models ROC Curves</vt:lpstr>
      <vt:lpstr>Answering the burning Question</vt:lpstr>
      <vt:lpstr>Feature Importance</vt:lpstr>
      <vt:lpstr>Equation for our Conclusion</vt:lpstr>
      <vt:lpstr>Equation for our Conclusion</vt:lpstr>
      <vt:lpstr>Conclusion</vt:lpstr>
      <vt:lpstr>Resolving the problem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Sedra Youssef</cp:lastModifiedBy>
  <cp:revision>2</cp:revision>
  <dcterms:created xsi:type="dcterms:W3CDTF">2024-02-14T18:56:44Z</dcterms:created>
  <dcterms:modified xsi:type="dcterms:W3CDTF">2025-05-23T12:01:52Z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